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5" r:id="rId7"/>
    <p:sldId id="262" r:id="rId8"/>
    <p:sldId id="263" r:id="rId9"/>
    <p:sldId id="286" r:id="rId10"/>
    <p:sldId id="287" r:id="rId11"/>
    <p:sldId id="264" r:id="rId12"/>
    <p:sldId id="288" r:id="rId13"/>
    <p:sldId id="265" r:id="rId14"/>
    <p:sldId id="289" r:id="rId15"/>
    <p:sldId id="290" r:id="rId16"/>
    <p:sldId id="274" r:id="rId17"/>
    <p:sldId id="275" r:id="rId18"/>
    <p:sldId id="276" r:id="rId19"/>
    <p:sldId id="280" r:id="rId20"/>
    <p:sldId id="281" r:id="rId21"/>
    <p:sldId id="284" r:id="rId22"/>
    <p:sldId id="29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677588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2347513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3812656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1529157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4144082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4067716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310010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348700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2952082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500345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fld id="{425B772F-C330-449B-A687-5C584D50C6EE}" type="datetimeFigureOut">
              <a:rPr lang="en-US" smtClean="0"/>
              <a:t>11/3/2020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BAC4CDA-9304-4312-A58D-1FA8E9AEB24F}" type="slidenum">
              <a:rPr lang="en-US" smtClean="0"/>
              <a:t>‹#›</a:t>
            </a:fld>
            <a:endParaRPr lang="en-US"/>
          </a:p>
        </p:txBody>
      </p:sp>
    </p:spTree>
    <p:extLst>
      <p:ext uri="{BB962C8B-B14F-4D97-AF65-F5344CB8AC3E}">
        <p14:creationId xmlns:p14="http://schemas.microsoft.com/office/powerpoint/2010/main" val="3278161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fld id="{425B772F-C330-449B-A687-5C584D50C6EE}" type="datetimeFigureOut">
              <a:rPr lang="en-US" smtClean="0"/>
              <a:t>11/3/2020</a:t>
            </a:fld>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fld id="{4BAC4CDA-9304-4312-A58D-1FA8E9AEB24F}" type="slidenum">
              <a:rPr lang="en-US" smtClean="0"/>
              <a:t>‹#›</a:t>
            </a:fld>
            <a:endParaRPr lang="en-US"/>
          </a:p>
        </p:txBody>
      </p:sp>
    </p:spTree>
    <p:extLst>
      <p:ext uri="{BB962C8B-B14F-4D97-AF65-F5344CB8AC3E}">
        <p14:creationId xmlns:p14="http://schemas.microsoft.com/office/powerpoint/2010/main" val="1061854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ncbi.nlm.nih.gov/pmc/articles/PMC7300819/#pdi2278-bib-001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Mental health in medical patients in covid-19</a:t>
            </a:r>
            <a:endParaRPr lang="en-US" dirty="0"/>
          </a:p>
        </p:txBody>
      </p:sp>
      <p:sp>
        <p:nvSpPr>
          <p:cNvPr id="3" name="Subtitle 2"/>
          <p:cNvSpPr>
            <a:spLocks noGrp="1"/>
          </p:cNvSpPr>
          <p:nvPr>
            <p:ph type="subTitle" idx="1"/>
          </p:nvPr>
        </p:nvSpPr>
        <p:spPr/>
        <p:txBody>
          <a:bodyPr/>
          <a:lstStyle/>
          <a:p>
            <a:r>
              <a:rPr lang="en-US" dirty="0" smtClean="0"/>
              <a:t>Dr. Zahra mousavi </a:t>
            </a:r>
          </a:p>
          <a:p>
            <a:r>
              <a:rPr lang="en-US" dirty="0" smtClean="0"/>
              <a:t>Psychiatry fellowship in TUMS</a:t>
            </a:r>
            <a:endParaRPr lang="en-US" dirty="0"/>
          </a:p>
        </p:txBody>
      </p:sp>
    </p:spTree>
    <p:extLst>
      <p:ext uri="{BB962C8B-B14F-4D97-AF65-F5344CB8AC3E}">
        <p14:creationId xmlns:p14="http://schemas.microsoft.com/office/powerpoint/2010/main" val="285538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lower levels of depression</a:t>
            </a:r>
          </a:p>
        </p:txBody>
      </p:sp>
      <p:sp>
        <p:nvSpPr>
          <p:cNvPr id="3" name="Content Placeholder 2"/>
          <p:cNvSpPr>
            <a:spLocks noGrp="1"/>
          </p:cNvSpPr>
          <p:nvPr>
            <p:ph idx="1"/>
          </p:nvPr>
        </p:nvSpPr>
        <p:spPr/>
        <p:txBody>
          <a:bodyPr/>
          <a:lstStyle/>
          <a:p>
            <a:r>
              <a:rPr lang="en-US" dirty="0" smtClean="0"/>
              <a:t>employed </a:t>
            </a:r>
          </a:p>
          <a:p>
            <a:r>
              <a:rPr lang="en-US" dirty="0" smtClean="0"/>
              <a:t>longer </a:t>
            </a:r>
            <a:r>
              <a:rPr lang="en-US" dirty="0"/>
              <a:t>time since diagnosis </a:t>
            </a:r>
            <a:endParaRPr lang="en-US" dirty="0" smtClean="0"/>
          </a:p>
          <a:p>
            <a:r>
              <a:rPr lang="en-US" dirty="0" smtClean="0"/>
              <a:t>good </a:t>
            </a:r>
            <a:r>
              <a:rPr lang="en-US" dirty="0"/>
              <a:t>sleep quality </a:t>
            </a:r>
            <a:endParaRPr lang="en-US" dirty="0" smtClean="0"/>
          </a:p>
          <a:p>
            <a:endParaRPr lang="en-US" dirty="0"/>
          </a:p>
        </p:txBody>
      </p:sp>
    </p:spTree>
    <p:extLst>
      <p:ext uri="{BB962C8B-B14F-4D97-AF65-F5344CB8AC3E}">
        <p14:creationId xmlns:p14="http://schemas.microsoft.com/office/powerpoint/2010/main" val="3251918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psychological counseling</a:t>
            </a:r>
            <a:endParaRPr lang="en-US" dirty="0"/>
          </a:p>
        </p:txBody>
      </p:sp>
      <p:sp>
        <p:nvSpPr>
          <p:cNvPr id="3" name="Content Placeholder 2"/>
          <p:cNvSpPr>
            <a:spLocks noGrp="1"/>
          </p:cNvSpPr>
          <p:nvPr>
            <p:ph idx="1"/>
          </p:nvPr>
        </p:nvSpPr>
        <p:spPr/>
        <p:txBody>
          <a:bodyPr/>
          <a:lstStyle/>
          <a:p>
            <a:r>
              <a:rPr lang="en-US" sz="2800" dirty="0"/>
              <a:t>Considering the higher prevalence of mental health problems in cancer patients, only 1.6% of them were seeking help for psychological counseling</a:t>
            </a:r>
            <a:r>
              <a:rPr lang="en-US" sz="2800" dirty="0" smtClean="0"/>
              <a:t>.</a:t>
            </a:r>
          </a:p>
          <a:p>
            <a:r>
              <a:rPr lang="en-US" sz="2800" dirty="0" smtClean="0"/>
              <a:t> </a:t>
            </a:r>
            <a:r>
              <a:rPr lang="en-US" sz="2800" dirty="0"/>
              <a:t>Around half of the total </a:t>
            </a:r>
            <a:r>
              <a:rPr lang="en-US" sz="2800" dirty="0"/>
              <a:t>patients Around half of the total patients, </a:t>
            </a:r>
            <a:r>
              <a:rPr lang="en-US" sz="2800" dirty="0" smtClean="0"/>
              <a:t>(</a:t>
            </a:r>
            <a:r>
              <a:rPr lang="en-US" sz="2800" dirty="0"/>
              <a:t>48.1%), did not pay attention to online mental health services </a:t>
            </a:r>
            <a:endParaRPr lang="en-US" sz="2800" dirty="0" smtClean="0"/>
          </a:p>
          <a:p>
            <a:r>
              <a:rPr lang="en-US" sz="2800" dirty="0" smtClean="0"/>
              <a:t> </a:t>
            </a:r>
            <a:r>
              <a:rPr lang="en-US" sz="2800" dirty="0"/>
              <a:t>only </a:t>
            </a:r>
            <a:r>
              <a:rPr lang="en-US" sz="2800" dirty="0" smtClean="0"/>
              <a:t>(</a:t>
            </a:r>
            <a:r>
              <a:rPr lang="en-US" sz="2800" dirty="0"/>
              <a:t>11.2%) considered online mental health services as helpful. </a:t>
            </a:r>
            <a:endParaRPr lang="en-US" sz="2800" dirty="0"/>
          </a:p>
        </p:txBody>
      </p:sp>
    </p:spTree>
    <p:extLst>
      <p:ext uri="{BB962C8B-B14F-4D97-AF65-F5344CB8AC3E}">
        <p14:creationId xmlns:p14="http://schemas.microsoft.com/office/powerpoint/2010/main" val="70392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a:t>
            </a:r>
            <a:r>
              <a:rPr lang="en-US" dirty="0" err="1" smtClean="0"/>
              <a:t>cencers</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rgbClr val="FF0000"/>
                </a:solidFill>
              </a:rPr>
              <a:t>digestive </a:t>
            </a:r>
            <a:r>
              <a:rPr lang="en-US" dirty="0">
                <a:solidFill>
                  <a:srgbClr val="FF0000"/>
                </a:solidFill>
              </a:rPr>
              <a:t>system </a:t>
            </a:r>
            <a:r>
              <a:rPr lang="en-US" dirty="0"/>
              <a:t>cancer and </a:t>
            </a:r>
            <a:r>
              <a:rPr lang="en-US" dirty="0">
                <a:solidFill>
                  <a:srgbClr val="FF0000"/>
                </a:solidFill>
              </a:rPr>
              <a:t>breast cancer </a:t>
            </a:r>
            <a:r>
              <a:rPr lang="en-US" dirty="0"/>
              <a:t>showed a higher proportion of having mental health </a:t>
            </a:r>
            <a:r>
              <a:rPr lang="en-US" dirty="0" smtClean="0"/>
              <a:t>problems.</a:t>
            </a:r>
            <a:endParaRPr lang="en-US" dirty="0"/>
          </a:p>
          <a:p>
            <a:endParaRPr lang="en-US" dirty="0"/>
          </a:p>
        </p:txBody>
      </p:sp>
    </p:spTree>
    <p:extLst>
      <p:ext uri="{BB962C8B-B14F-4D97-AF65-F5344CB8AC3E}">
        <p14:creationId xmlns:p14="http://schemas.microsoft.com/office/powerpoint/2010/main" val="118995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digestive system cancer</a:t>
            </a:r>
            <a:endParaRPr lang="en-US" dirty="0"/>
          </a:p>
        </p:txBody>
      </p:sp>
      <p:sp>
        <p:nvSpPr>
          <p:cNvPr id="3" name="Content Placeholder 2"/>
          <p:cNvSpPr>
            <a:spLocks noGrp="1"/>
          </p:cNvSpPr>
          <p:nvPr>
            <p:ph idx="1"/>
          </p:nvPr>
        </p:nvSpPr>
        <p:spPr/>
        <p:txBody>
          <a:bodyPr/>
          <a:lstStyle/>
          <a:p>
            <a:r>
              <a:rPr lang="en-US" dirty="0" smtClean="0"/>
              <a:t>22.7</a:t>
            </a:r>
            <a:r>
              <a:rPr lang="en-US" dirty="0"/>
              <a:t>% anxiety</a:t>
            </a:r>
            <a:r>
              <a:rPr lang="en-US" dirty="0" smtClean="0"/>
              <a:t>,</a:t>
            </a:r>
          </a:p>
          <a:p>
            <a:r>
              <a:rPr lang="en-US" dirty="0" smtClean="0"/>
              <a:t> </a:t>
            </a:r>
            <a:r>
              <a:rPr lang="en-US" dirty="0"/>
              <a:t>21.7% depression, </a:t>
            </a:r>
            <a:endParaRPr lang="en-US" dirty="0" smtClean="0"/>
          </a:p>
          <a:p>
            <a:r>
              <a:rPr lang="en-US" dirty="0" smtClean="0"/>
              <a:t>19.7</a:t>
            </a:r>
            <a:r>
              <a:rPr lang="en-US" dirty="0"/>
              <a:t>% PTSD, </a:t>
            </a:r>
            <a:endParaRPr lang="en-US" dirty="0" smtClean="0"/>
          </a:p>
          <a:p>
            <a:r>
              <a:rPr lang="en-US" dirty="0" smtClean="0"/>
              <a:t> </a:t>
            </a:r>
            <a:r>
              <a:rPr lang="en-US" dirty="0"/>
              <a:t>20.9% </a:t>
            </a:r>
            <a:r>
              <a:rPr lang="en-US" dirty="0" smtClean="0"/>
              <a:t>hostility. </a:t>
            </a:r>
            <a:endParaRPr lang="en-US" dirty="0"/>
          </a:p>
        </p:txBody>
      </p:sp>
    </p:spTree>
    <p:extLst>
      <p:ext uri="{BB962C8B-B14F-4D97-AF65-F5344CB8AC3E}">
        <p14:creationId xmlns:p14="http://schemas.microsoft.com/office/powerpoint/2010/main" val="415784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breast cancer</a:t>
            </a:r>
          </a:p>
        </p:txBody>
      </p:sp>
      <p:sp>
        <p:nvSpPr>
          <p:cNvPr id="3" name="Content Placeholder 2"/>
          <p:cNvSpPr>
            <a:spLocks noGrp="1"/>
          </p:cNvSpPr>
          <p:nvPr>
            <p:ph idx="1"/>
          </p:nvPr>
        </p:nvSpPr>
        <p:spPr/>
        <p:txBody>
          <a:bodyPr/>
          <a:lstStyle/>
          <a:p>
            <a:r>
              <a:rPr lang="en-US" dirty="0" smtClean="0"/>
              <a:t>15.1%</a:t>
            </a:r>
            <a:r>
              <a:rPr lang="en-US" dirty="0"/>
              <a:t> anxiety</a:t>
            </a:r>
            <a:r>
              <a:rPr lang="en-US" dirty="0" smtClean="0"/>
              <a:t>,</a:t>
            </a:r>
          </a:p>
          <a:p>
            <a:r>
              <a:rPr lang="en-US" dirty="0" smtClean="0"/>
              <a:t>13.5% </a:t>
            </a:r>
            <a:r>
              <a:rPr lang="en-US" dirty="0"/>
              <a:t>depression,</a:t>
            </a:r>
            <a:endParaRPr lang="en-US" dirty="0" smtClean="0"/>
          </a:p>
          <a:p>
            <a:r>
              <a:rPr lang="en-US" dirty="0" smtClean="0"/>
              <a:t>18.9%</a:t>
            </a:r>
            <a:r>
              <a:rPr lang="en-US" dirty="0"/>
              <a:t> PTSD</a:t>
            </a:r>
            <a:r>
              <a:rPr lang="en-US" dirty="0" smtClean="0"/>
              <a:t>, </a:t>
            </a:r>
          </a:p>
          <a:p>
            <a:r>
              <a:rPr lang="en-US" dirty="0" smtClean="0"/>
              <a:t>15.9%</a:t>
            </a:r>
            <a:r>
              <a:rPr lang="en-US" dirty="0"/>
              <a:t> hostility</a:t>
            </a:r>
          </a:p>
        </p:txBody>
      </p:sp>
    </p:spTree>
    <p:extLst>
      <p:ext uri="{BB962C8B-B14F-4D97-AF65-F5344CB8AC3E}">
        <p14:creationId xmlns:p14="http://schemas.microsoft.com/office/powerpoint/2010/main" val="3324562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larger proportion of mental health problems</a:t>
            </a:r>
            <a:br>
              <a:rPr lang="en-US" dirty="0"/>
            </a:br>
            <a:endParaRPr lang="en-US" dirty="0"/>
          </a:p>
        </p:txBody>
      </p:sp>
      <p:sp>
        <p:nvSpPr>
          <p:cNvPr id="3" name="Content Placeholder 2"/>
          <p:cNvSpPr>
            <a:spLocks noGrp="1"/>
          </p:cNvSpPr>
          <p:nvPr>
            <p:ph idx="1"/>
          </p:nvPr>
        </p:nvSpPr>
        <p:spPr/>
        <p:txBody>
          <a:bodyPr/>
          <a:lstStyle/>
          <a:p>
            <a:r>
              <a:rPr lang="en-US" dirty="0"/>
              <a:t>Being 45–54 years old as a patient also contributed to a </a:t>
            </a:r>
            <a:r>
              <a:rPr lang="en-US" dirty="0" smtClean="0"/>
              <a:t>relatively</a:t>
            </a:r>
          </a:p>
          <a:p>
            <a:r>
              <a:rPr lang="en-US" dirty="0"/>
              <a:t>female</a:t>
            </a:r>
          </a:p>
        </p:txBody>
      </p:sp>
    </p:spTree>
    <p:extLst>
      <p:ext uri="{BB962C8B-B14F-4D97-AF65-F5344CB8AC3E}">
        <p14:creationId xmlns:p14="http://schemas.microsoft.com/office/powerpoint/2010/main" val="61716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Caring for caregivers</a:t>
            </a:r>
            <a:br>
              <a:rPr lang="en-US" b="1" dirty="0"/>
            </a:br>
            <a:endParaRPr lang="en-US" dirty="0"/>
          </a:p>
        </p:txBody>
      </p:sp>
      <p:sp>
        <p:nvSpPr>
          <p:cNvPr id="3" name="Content Placeholder 2"/>
          <p:cNvSpPr>
            <a:spLocks noGrp="1"/>
          </p:cNvSpPr>
          <p:nvPr>
            <p:ph idx="1"/>
          </p:nvPr>
        </p:nvSpPr>
        <p:spPr/>
        <p:txBody>
          <a:bodyPr/>
          <a:lstStyle/>
          <a:p>
            <a:r>
              <a:rPr lang="en-US" sz="2400" dirty="0" smtClean="0"/>
              <a:t>As </a:t>
            </a:r>
            <a:r>
              <a:rPr lang="en-US" sz="2400" dirty="0"/>
              <a:t>a caregiver to a cancer patient, </a:t>
            </a:r>
            <a:r>
              <a:rPr lang="en-US" sz="2400" dirty="0" smtClean="0"/>
              <a:t>his or her </a:t>
            </a:r>
            <a:r>
              <a:rPr lang="en-US" sz="2400" dirty="0"/>
              <a:t>role is vital in their lives. </a:t>
            </a:r>
            <a:endParaRPr lang="en-US" sz="2400" dirty="0" smtClean="0"/>
          </a:p>
          <a:p>
            <a:r>
              <a:rPr lang="en-US" sz="2400" dirty="0" smtClean="0"/>
              <a:t>to </a:t>
            </a:r>
            <a:r>
              <a:rPr lang="en-US" sz="2400" dirty="0"/>
              <a:t>focus on </a:t>
            </a:r>
            <a:r>
              <a:rPr lang="en-US" sz="2400" dirty="0" smtClean="0"/>
              <a:t>the </a:t>
            </a:r>
            <a:r>
              <a:rPr lang="en-US" sz="2400" dirty="0"/>
              <a:t>own mental health</a:t>
            </a:r>
            <a:r>
              <a:rPr lang="en-US" sz="2400" dirty="0" smtClean="0"/>
              <a:t>.</a:t>
            </a:r>
          </a:p>
          <a:p>
            <a:r>
              <a:rPr lang="en-US" sz="2400" dirty="0" smtClean="0"/>
              <a:t>taking </a:t>
            </a:r>
            <a:r>
              <a:rPr lang="en-US" sz="2400" dirty="0"/>
              <a:t>breaks at regular </a:t>
            </a:r>
            <a:r>
              <a:rPr lang="en-US" sz="2400" dirty="0" smtClean="0"/>
              <a:t>intervals</a:t>
            </a:r>
          </a:p>
          <a:p>
            <a:r>
              <a:rPr lang="en-US" sz="2400" dirty="0" smtClean="0"/>
              <a:t>giving herself or himself much-needed </a:t>
            </a:r>
            <a:r>
              <a:rPr lang="en-US" sz="2400" dirty="0"/>
              <a:t>‘me time’ to avoid burnout. </a:t>
            </a:r>
            <a:endParaRPr lang="en-US" sz="2400" dirty="0"/>
          </a:p>
          <a:p>
            <a:r>
              <a:rPr lang="en-US" sz="2400" dirty="0" smtClean="0"/>
              <a:t>Talk </a:t>
            </a:r>
            <a:r>
              <a:rPr lang="en-US" sz="2400" dirty="0"/>
              <a:t>to a counselor or psychologist, if needed.</a:t>
            </a:r>
          </a:p>
          <a:p>
            <a:r>
              <a:rPr lang="en-US" sz="2400" dirty="0"/>
              <a:t>Be patient </a:t>
            </a:r>
            <a:r>
              <a:rPr lang="en-US" sz="2400" dirty="0" smtClean="0"/>
              <a:t>,and </a:t>
            </a:r>
            <a:r>
              <a:rPr lang="en-US" sz="2400" dirty="0"/>
              <a:t>find healthy outlets for </a:t>
            </a:r>
            <a:r>
              <a:rPr lang="en-US" sz="2400" dirty="0" smtClean="0"/>
              <a:t>the emotions</a:t>
            </a:r>
            <a:r>
              <a:rPr lang="en-US" sz="2400" dirty="0"/>
              <a:t>. </a:t>
            </a:r>
            <a:endParaRPr lang="en-US" sz="2400" dirty="0" smtClean="0"/>
          </a:p>
          <a:p>
            <a:r>
              <a:rPr lang="en-US" sz="2400" dirty="0" smtClean="0"/>
              <a:t>Focus </a:t>
            </a:r>
            <a:r>
              <a:rPr lang="en-US" sz="2400" dirty="0"/>
              <a:t>on building your personal goals to remain motivated. </a:t>
            </a:r>
            <a:endParaRPr lang="en-US" dirty="0"/>
          </a:p>
        </p:txBody>
      </p:sp>
    </p:spTree>
    <p:extLst>
      <p:ext uri="{BB962C8B-B14F-4D97-AF65-F5344CB8AC3E}">
        <p14:creationId xmlns:p14="http://schemas.microsoft.com/office/powerpoint/2010/main" val="2105997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Things to remember</a:t>
            </a:r>
            <a:br>
              <a:rPr lang="en-US" b="1" dirty="0"/>
            </a:br>
            <a:endParaRPr lang="en-US" dirty="0"/>
          </a:p>
        </p:txBody>
      </p:sp>
      <p:sp>
        <p:nvSpPr>
          <p:cNvPr id="3" name="Content Placeholder 2"/>
          <p:cNvSpPr>
            <a:spLocks noGrp="1"/>
          </p:cNvSpPr>
          <p:nvPr>
            <p:ph idx="1"/>
          </p:nvPr>
        </p:nvSpPr>
        <p:spPr/>
        <p:txBody>
          <a:bodyPr/>
          <a:lstStyle/>
          <a:p>
            <a:r>
              <a:rPr lang="en-US" sz="1600" dirty="0" smtClean="0"/>
              <a:t>Avail </a:t>
            </a:r>
            <a:r>
              <a:rPr lang="en-US" sz="1600" dirty="0"/>
              <a:t>the convenience of teleconsultations, email and messages to stay connected with your doctor</a:t>
            </a:r>
            <a:r>
              <a:rPr lang="en-US" sz="1600" dirty="0" smtClean="0"/>
              <a:t>.</a:t>
            </a:r>
          </a:p>
          <a:p>
            <a:r>
              <a:rPr lang="en-US" sz="1600" dirty="0" smtClean="0"/>
              <a:t> </a:t>
            </a:r>
            <a:r>
              <a:rPr lang="en-US" sz="1600" dirty="0"/>
              <a:t>Don’t wait for an emergency.</a:t>
            </a:r>
          </a:p>
          <a:p>
            <a:r>
              <a:rPr lang="en-US" sz="1600" dirty="0"/>
              <a:t>Don’t stop the cancer treatment. </a:t>
            </a:r>
            <a:endParaRPr lang="en-US" sz="1600" dirty="0" smtClean="0"/>
          </a:p>
          <a:p>
            <a:r>
              <a:rPr lang="en-US" sz="1600" dirty="0" smtClean="0"/>
              <a:t>Should </a:t>
            </a:r>
            <a:r>
              <a:rPr lang="en-US" sz="1600" dirty="0"/>
              <a:t>you need to visit the hospital for chemotherapy/radiation therapy, make sure you have only one person/attendee with you.</a:t>
            </a:r>
          </a:p>
          <a:p>
            <a:r>
              <a:rPr lang="en-US" sz="1600" dirty="0"/>
              <a:t>Wash your hands frequently, avoid touching items people may have touched, and wear a mask in public.</a:t>
            </a:r>
          </a:p>
          <a:p>
            <a:r>
              <a:rPr lang="en-US" sz="1600" dirty="0"/>
              <a:t>Avoid getting out, if possible. Let your caregiver pick up the medications when needed.</a:t>
            </a:r>
          </a:p>
          <a:p>
            <a:r>
              <a:rPr lang="en-US" sz="1600" dirty="0" smtClean="0"/>
              <a:t>Do </a:t>
            </a:r>
            <a:r>
              <a:rPr lang="en-US" sz="1600" dirty="0"/>
              <a:t>yoga. Practice breathing exercises and relaxation. </a:t>
            </a:r>
            <a:endParaRPr lang="en-US" sz="1600" dirty="0" smtClean="0"/>
          </a:p>
          <a:p>
            <a:r>
              <a:rPr lang="en-US" sz="1600" dirty="0" smtClean="0"/>
              <a:t>The </a:t>
            </a:r>
            <a:r>
              <a:rPr lang="en-US" sz="1600" dirty="0"/>
              <a:t>more you keep yourself active, the better you will feel.</a:t>
            </a:r>
          </a:p>
          <a:p>
            <a:r>
              <a:rPr lang="en-US" sz="1600" dirty="0"/>
              <a:t>Do not neglect your nutrition. Eat healthy, fresh food and eat on time.</a:t>
            </a:r>
          </a:p>
          <a:p>
            <a:r>
              <a:rPr lang="en-US" sz="1600" dirty="0"/>
              <a:t>Find a hobby to keep yourself engaged</a:t>
            </a:r>
            <a:r>
              <a:rPr lang="en-US" sz="1600" dirty="0" smtClean="0"/>
              <a:t>.</a:t>
            </a:r>
          </a:p>
          <a:p>
            <a:r>
              <a:rPr lang="en-US" sz="1600" dirty="0" smtClean="0"/>
              <a:t> </a:t>
            </a:r>
            <a:r>
              <a:rPr lang="en-US" sz="1600" dirty="0"/>
              <a:t>Any new learning can keep you inspired.</a:t>
            </a:r>
          </a:p>
          <a:p>
            <a:r>
              <a:rPr lang="en-US" sz="1600" dirty="0"/>
              <a:t>Bond with your </a:t>
            </a:r>
            <a:r>
              <a:rPr lang="en-US" sz="1600" dirty="0" smtClean="0"/>
              <a:t>family.</a:t>
            </a:r>
            <a:endParaRPr lang="en-US" sz="1600" dirty="0"/>
          </a:p>
          <a:p>
            <a:r>
              <a:rPr lang="en-US" sz="1600" dirty="0"/>
              <a:t>Get a good night’s sleep; </a:t>
            </a:r>
            <a:endParaRPr lang="en-US" sz="1400" dirty="0"/>
          </a:p>
        </p:txBody>
      </p:sp>
    </p:spTree>
    <p:extLst>
      <p:ext uri="{BB962C8B-B14F-4D97-AF65-F5344CB8AC3E}">
        <p14:creationId xmlns:p14="http://schemas.microsoft.com/office/powerpoint/2010/main" val="1106082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a:t>
            </a:r>
            <a:endParaRPr lang="en-US" dirty="0"/>
          </a:p>
        </p:txBody>
      </p:sp>
      <p:sp>
        <p:nvSpPr>
          <p:cNvPr id="3" name="Content Placeholder 2"/>
          <p:cNvSpPr>
            <a:spLocks noGrp="1"/>
          </p:cNvSpPr>
          <p:nvPr>
            <p:ph idx="1"/>
          </p:nvPr>
        </p:nvSpPr>
        <p:spPr/>
        <p:txBody>
          <a:bodyPr/>
          <a:lstStyle/>
          <a:p>
            <a:r>
              <a:rPr lang="en-US" dirty="0"/>
              <a:t>Anxiety, depression and reduction of quality of life (QoL) are common in people with multiple sclerosis </a:t>
            </a:r>
            <a:r>
              <a:rPr lang="en-US" dirty="0" smtClean="0"/>
              <a:t>(MS).</a:t>
            </a:r>
          </a:p>
          <a:p>
            <a:r>
              <a:rPr lang="en-US" dirty="0" smtClean="0"/>
              <a:t> </a:t>
            </a:r>
            <a:r>
              <a:rPr lang="en-US" dirty="0"/>
              <a:t>Fear of getting sick from COVID-19, government’s lockdown and the imposed social distancing might have had an impact on psychological distress and QoL.</a:t>
            </a:r>
          </a:p>
        </p:txBody>
      </p:sp>
    </p:spTree>
    <p:extLst>
      <p:ext uri="{BB962C8B-B14F-4D97-AF65-F5344CB8AC3E}">
        <p14:creationId xmlns:p14="http://schemas.microsoft.com/office/powerpoint/2010/main" val="3627152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a:t>
            </a:r>
            <a:endParaRPr lang="en-US" dirty="0"/>
          </a:p>
        </p:txBody>
      </p:sp>
      <p:sp>
        <p:nvSpPr>
          <p:cNvPr id="3" name="Content Placeholder 2"/>
          <p:cNvSpPr>
            <a:spLocks noGrp="1"/>
          </p:cNvSpPr>
          <p:nvPr>
            <p:ph idx="1"/>
          </p:nvPr>
        </p:nvSpPr>
        <p:spPr/>
        <p:txBody>
          <a:bodyPr/>
          <a:lstStyle/>
          <a:p>
            <a:r>
              <a:rPr lang="en-US" sz="1800" dirty="0" smtClean="0"/>
              <a:t>anxiety </a:t>
            </a:r>
            <a:r>
              <a:rPr lang="en-US" sz="1800" dirty="0"/>
              <a:t>during COVID-19 pandemic was conducted on 33 Iranian </a:t>
            </a:r>
            <a:r>
              <a:rPr lang="en-US" sz="1800" dirty="0" smtClean="0"/>
              <a:t>MS </a:t>
            </a:r>
            <a:r>
              <a:rPr lang="en-US" sz="1800" dirty="0"/>
              <a:t>and found high levels of </a:t>
            </a:r>
            <a:r>
              <a:rPr lang="en-US" sz="1800" dirty="0" smtClean="0"/>
              <a:t>anxiety. </a:t>
            </a:r>
            <a:endParaRPr lang="en-US" sz="1800" dirty="0"/>
          </a:p>
        </p:txBody>
      </p:sp>
    </p:spTree>
    <p:extLst>
      <p:ext uri="{BB962C8B-B14F-4D97-AF65-F5344CB8AC3E}">
        <p14:creationId xmlns:p14="http://schemas.microsoft.com/office/powerpoint/2010/main" val="734317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Diabetes</a:t>
            </a:r>
            <a:endParaRPr lang="en-US" dirty="0"/>
          </a:p>
        </p:txBody>
      </p:sp>
      <p:sp>
        <p:nvSpPr>
          <p:cNvPr id="3" name="Content Placeholder 2"/>
          <p:cNvSpPr>
            <a:spLocks noGrp="1"/>
          </p:cNvSpPr>
          <p:nvPr>
            <p:ph idx="1"/>
          </p:nvPr>
        </p:nvSpPr>
        <p:spPr/>
        <p:txBody>
          <a:bodyPr/>
          <a:lstStyle/>
          <a:p>
            <a:r>
              <a:rPr lang="en-US" sz="2800" dirty="0" smtClean="0"/>
              <a:t>People </a:t>
            </a:r>
            <a:r>
              <a:rPr lang="en-US" sz="2800" dirty="0"/>
              <a:t>with diabetes are already at risk of psychological problems, and people with severe mental health disease are more likely to have diabetes than the general population. </a:t>
            </a:r>
            <a:endParaRPr lang="fa-IR" sz="2800" dirty="0" smtClean="0"/>
          </a:p>
          <a:p>
            <a:r>
              <a:rPr lang="en-US" sz="2800" dirty="0" smtClean="0"/>
              <a:t>diabetes </a:t>
            </a:r>
            <a:r>
              <a:rPr lang="en-US" sz="2800" dirty="0"/>
              <a:t>doubled the risk of depression compared with the general population</a:t>
            </a:r>
            <a:r>
              <a:rPr lang="en-US" sz="2800" dirty="0" smtClean="0"/>
              <a:t>.</a:t>
            </a:r>
            <a:endParaRPr lang="fa-IR" sz="2800" dirty="0" smtClean="0"/>
          </a:p>
          <a:p>
            <a:r>
              <a:rPr lang="en-US" sz="2800" dirty="0" smtClean="0"/>
              <a:t>Anxiety </a:t>
            </a:r>
            <a:r>
              <a:rPr lang="en-US" sz="2800" dirty="0"/>
              <a:t>is also common among those with diabetes – in one systematic review, 14% of people with diabetes had </a:t>
            </a:r>
            <a:r>
              <a:rPr lang="en-US" sz="2800" dirty="0" smtClean="0"/>
              <a:t>generalized </a:t>
            </a:r>
            <a:r>
              <a:rPr lang="en-US" sz="2800" dirty="0"/>
              <a:t>anxiety disorder and 40% elevated symptoms of </a:t>
            </a:r>
            <a:r>
              <a:rPr lang="en-US" sz="2800" dirty="0" smtClean="0"/>
              <a:t>anxiety.</a:t>
            </a:r>
            <a:endParaRPr lang="en-US" sz="2800" dirty="0"/>
          </a:p>
        </p:txBody>
      </p:sp>
    </p:spTree>
    <p:extLst>
      <p:ext uri="{BB962C8B-B14F-4D97-AF65-F5344CB8AC3E}">
        <p14:creationId xmlns:p14="http://schemas.microsoft.com/office/powerpoint/2010/main" val="2030987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a:t>
            </a:r>
            <a:endParaRPr lang="en-US" dirty="0"/>
          </a:p>
        </p:txBody>
      </p:sp>
      <p:sp>
        <p:nvSpPr>
          <p:cNvPr id="3" name="Content Placeholder 2"/>
          <p:cNvSpPr>
            <a:spLocks noGrp="1"/>
          </p:cNvSpPr>
          <p:nvPr>
            <p:ph idx="1"/>
          </p:nvPr>
        </p:nvSpPr>
        <p:spPr>
          <a:xfrm>
            <a:off x="722810" y="1600201"/>
            <a:ext cx="10859589" cy="4922519"/>
          </a:xfrm>
        </p:spPr>
        <p:txBody>
          <a:bodyPr/>
          <a:lstStyle/>
          <a:p>
            <a:r>
              <a:rPr lang="en-US" sz="2000" dirty="0" smtClean="0"/>
              <a:t>during </a:t>
            </a:r>
            <a:r>
              <a:rPr lang="en-US" sz="2000" dirty="0"/>
              <a:t>the lockdown, </a:t>
            </a:r>
            <a:r>
              <a:rPr lang="en-US" sz="2000" dirty="0" smtClean="0"/>
              <a:t>MS </a:t>
            </a:r>
            <a:r>
              <a:rPr lang="en-US" sz="2000" dirty="0"/>
              <a:t>reported a higher sexual </a:t>
            </a:r>
            <a:r>
              <a:rPr lang="en-US" sz="2000" dirty="0" smtClean="0"/>
              <a:t>satisfaction.</a:t>
            </a:r>
          </a:p>
          <a:p>
            <a:endParaRPr lang="en-US" sz="2000" dirty="0" smtClean="0"/>
          </a:p>
          <a:p>
            <a:r>
              <a:rPr lang="en-US" sz="2000" dirty="0" smtClean="0"/>
              <a:t>Sexual </a:t>
            </a:r>
            <a:r>
              <a:rPr lang="en-US" sz="2000" dirty="0"/>
              <a:t>satisfaction is strongly related to QoL and may have a positive impact on anxiety and depression </a:t>
            </a:r>
            <a:r>
              <a:rPr lang="en-US" sz="2000" dirty="0" smtClean="0"/>
              <a:t>.</a:t>
            </a:r>
          </a:p>
          <a:p>
            <a:endParaRPr lang="en-US" sz="2000" dirty="0" smtClean="0"/>
          </a:p>
          <a:p>
            <a:r>
              <a:rPr lang="en-US" sz="2000" dirty="0" smtClean="0"/>
              <a:t>This </a:t>
            </a:r>
            <a:r>
              <a:rPr lang="en-US" sz="2000" dirty="0"/>
              <a:t>might also help explaining the observation of a trend toward an improvement of depressive symptoms during the lockdown in female patients</a:t>
            </a:r>
            <a:r>
              <a:rPr lang="en-US" sz="2000" dirty="0" smtClean="0"/>
              <a:t>.</a:t>
            </a:r>
          </a:p>
          <a:p>
            <a:endParaRPr lang="en-US" sz="2000" dirty="0" smtClean="0"/>
          </a:p>
          <a:p>
            <a:r>
              <a:rPr lang="en-US" sz="2000" dirty="0"/>
              <a:t>being at home and being more able to spend time and interact with their </a:t>
            </a:r>
            <a:r>
              <a:rPr lang="en-US" sz="2000" dirty="0" smtClean="0"/>
              <a:t>partners(our </a:t>
            </a:r>
            <a:r>
              <a:rPr lang="en-US" sz="2000" dirty="0"/>
              <a:t>patients lived with a partner) </a:t>
            </a:r>
            <a:r>
              <a:rPr lang="en-US" sz="2000" dirty="0" smtClean="0"/>
              <a:t>and </a:t>
            </a:r>
            <a:r>
              <a:rPr lang="en-US" sz="2000" dirty="0"/>
              <a:t>family members may have led to a higher perceived social support, having a positive impact on sexual satisfaction and </a:t>
            </a:r>
            <a:r>
              <a:rPr lang="en-US" sz="2000" dirty="0" smtClean="0"/>
              <a:t>mood. </a:t>
            </a:r>
          </a:p>
          <a:p>
            <a:r>
              <a:rPr lang="en-US" sz="2000" dirty="0" smtClean="0"/>
              <a:t>several MS </a:t>
            </a:r>
            <a:r>
              <a:rPr lang="en-US" sz="2000" dirty="0"/>
              <a:t>experience frustration, anger and other negative emotions because, compared to their healthy peers, they have more limitations in engaging in outdoor activities such as shopping, driving, participating at social and sporting </a:t>
            </a:r>
            <a:r>
              <a:rPr lang="en-US" sz="2000" dirty="0" smtClean="0"/>
              <a:t>activities.</a:t>
            </a:r>
            <a:endParaRPr lang="en-US" sz="2000" dirty="0"/>
          </a:p>
        </p:txBody>
      </p:sp>
    </p:spTree>
    <p:extLst>
      <p:ext uri="{BB962C8B-B14F-4D97-AF65-F5344CB8AC3E}">
        <p14:creationId xmlns:p14="http://schemas.microsoft.com/office/powerpoint/2010/main" val="1087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IRAN,TBZ, EMAM REZA HOSPITAL</a:t>
            </a:r>
            <a:endParaRPr lang="en-US" dirty="0"/>
          </a:p>
        </p:txBody>
      </p:sp>
      <p:sp>
        <p:nvSpPr>
          <p:cNvPr id="3" name="Content Placeholder 2"/>
          <p:cNvSpPr>
            <a:spLocks noGrp="1"/>
          </p:cNvSpPr>
          <p:nvPr>
            <p:ph idx="1"/>
          </p:nvPr>
        </p:nvSpPr>
        <p:spPr/>
        <p:txBody>
          <a:bodyPr/>
          <a:lstStyle/>
          <a:p>
            <a:r>
              <a:rPr lang="en-US" dirty="0" smtClean="0"/>
              <a:t>DELIRIUM</a:t>
            </a:r>
          </a:p>
          <a:p>
            <a:r>
              <a:rPr lang="en-US" dirty="0" smtClean="0"/>
              <a:t>PTSD</a:t>
            </a:r>
          </a:p>
          <a:p>
            <a:r>
              <a:rPr lang="en-US" dirty="0" smtClean="0"/>
              <a:t>SUISIDAL IDEAS AND ATTEMPTS</a:t>
            </a:r>
          </a:p>
          <a:p>
            <a:r>
              <a:rPr lang="en-US" dirty="0" smtClean="0"/>
              <a:t>MDD</a:t>
            </a:r>
          </a:p>
          <a:p>
            <a:r>
              <a:rPr lang="en-US" dirty="0" smtClean="0"/>
              <a:t>SUBSTANCE</a:t>
            </a:r>
          </a:p>
          <a:p>
            <a:r>
              <a:rPr lang="en-US" dirty="0"/>
              <a:t>Treatment </a:t>
            </a:r>
            <a:r>
              <a:rPr lang="en-US" dirty="0" smtClean="0"/>
              <a:t>staff</a:t>
            </a:r>
            <a:r>
              <a:rPr lang="fa-IR" dirty="0" smtClean="0"/>
              <a:t>)</a:t>
            </a:r>
            <a:r>
              <a:rPr lang="en-US" dirty="0" smtClean="0"/>
              <a:t>FRUSTRATION, DEMORALIZATION,MDD,NOT BREAK,FEAR,FINANTIAL PROBLEMS)</a:t>
            </a:r>
            <a:endParaRPr lang="en-US" dirty="0"/>
          </a:p>
        </p:txBody>
      </p:sp>
    </p:spTree>
    <p:extLst>
      <p:ext uri="{BB962C8B-B14F-4D97-AF65-F5344CB8AC3E}">
        <p14:creationId xmlns:p14="http://schemas.microsoft.com/office/powerpoint/2010/main" val="21449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6000" dirty="0" smtClean="0"/>
              <a:t>THANKS FOR YOUR ATTENTION</a:t>
            </a:r>
            <a:endParaRPr lang="en-US" sz="6000" dirty="0"/>
          </a:p>
        </p:txBody>
      </p:sp>
    </p:spTree>
    <p:extLst>
      <p:ext uri="{BB962C8B-B14F-4D97-AF65-F5344CB8AC3E}">
        <p14:creationId xmlns:p14="http://schemas.microsoft.com/office/powerpoint/2010/main" val="3511954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Diabetes</a:t>
            </a:r>
          </a:p>
        </p:txBody>
      </p:sp>
      <p:sp>
        <p:nvSpPr>
          <p:cNvPr id="3" name="Content Placeholder 2"/>
          <p:cNvSpPr>
            <a:spLocks noGrp="1"/>
          </p:cNvSpPr>
          <p:nvPr>
            <p:ph idx="1"/>
          </p:nvPr>
        </p:nvSpPr>
        <p:spPr/>
        <p:txBody>
          <a:bodyPr/>
          <a:lstStyle/>
          <a:p>
            <a:r>
              <a:rPr lang="en-US" sz="2400" dirty="0"/>
              <a:t>People with diabetes have been worrying about getting the right food, insulin and other supplies, accessing their usual diabetes services, cessation of care at home, for example foot care. They may not have sought medical help when needed</a:t>
            </a:r>
            <a:r>
              <a:rPr lang="en-US" sz="2400" dirty="0" smtClean="0"/>
              <a:t>.</a:t>
            </a:r>
          </a:p>
          <a:p>
            <a:r>
              <a:rPr lang="en-US" sz="2400" dirty="0"/>
              <a:t>Several studies have shown that </a:t>
            </a:r>
            <a:r>
              <a:rPr lang="en-US" sz="2400" dirty="0" err="1"/>
              <a:t>glycaemic</a:t>
            </a:r>
            <a:r>
              <a:rPr lang="en-US" sz="2400" dirty="0"/>
              <a:t> control worsens in people with diabetes affected by natural disasters, for example flooding.</a:t>
            </a:r>
            <a:r>
              <a:rPr lang="en-US" sz="2400" dirty="0">
                <a:hlinkClick r:id="rId2"/>
              </a:rPr>
              <a:t>  </a:t>
            </a:r>
            <a:endParaRPr lang="en-US" sz="2400" dirty="0" smtClean="0"/>
          </a:p>
          <a:p>
            <a:r>
              <a:rPr lang="en-US" sz="2400" dirty="0" smtClean="0"/>
              <a:t>Hurricane </a:t>
            </a:r>
            <a:r>
              <a:rPr lang="en-US" sz="2400" dirty="0"/>
              <a:t>Katrina struck New Orleans and the surrounding area in 2005, affecting about a million people. ‘In the subsequent weeks following the hurricane, financial loss, loss of personal belongings, and occasionally bereavement led to severe depression impacting diabetes in many patients</a:t>
            </a:r>
            <a:r>
              <a:rPr lang="en-US" sz="2800" dirty="0"/>
              <a:t>.</a:t>
            </a:r>
          </a:p>
        </p:txBody>
      </p:sp>
    </p:spTree>
    <p:extLst>
      <p:ext uri="{BB962C8B-B14F-4D97-AF65-F5344CB8AC3E}">
        <p14:creationId xmlns:p14="http://schemas.microsoft.com/office/powerpoint/2010/main" val="723203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Diabetes</a:t>
            </a:r>
          </a:p>
        </p:txBody>
      </p:sp>
      <p:sp>
        <p:nvSpPr>
          <p:cNvPr id="3" name="Content Placeholder 2"/>
          <p:cNvSpPr>
            <a:spLocks noGrp="1"/>
          </p:cNvSpPr>
          <p:nvPr>
            <p:ph idx="1"/>
          </p:nvPr>
        </p:nvSpPr>
        <p:spPr/>
        <p:txBody>
          <a:bodyPr/>
          <a:lstStyle/>
          <a:p>
            <a:r>
              <a:rPr lang="en-US" sz="2400" dirty="0"/>
              <a:t>Diabetes is common in older people</a:t>
            </a:r>
            <a:r>
              <a:rPr lang="en-US" sz="2400" dirty="0" smtClean="0"/>
              <a:t>.</a:t>
            </a:r>
          </a:p>
          <a:p>
            <a:r>
              <a:rPr lang="en-US" sz="2400" dirty="0" smtClean="0"/>
              <a:t> </a:t>
            </a:r>
            <a:r>
              <a:rPr lang="en-US" sz="2400" dirty="0"/>
              <a:t>Social isolation, reduced intellectual stimulation, and reduced physical activity increase the risk of cognitive decline and dementia in older people. </a:t>
            </a:r>
            <a:endParaRPr lang="en-US" sz="2400" dirty="0" smtClean="0"/>
          </a:p>
          <a:p>
            <a:r>
              <a:rPr lang="en-US" sz="2400" dirty="0" smtClean="0"/>
              <a:t>One </a:t>
            </a:r>
            <a:r>
              <a:rPr lang="en-US" sz="2400" dirty="0"/>
              <a:t>US analysis concluded: ‘We found that social disconnectedness predicted higher amounts of perceived isolation, which in turn predicted higher amounts of depression and anxiety symptoms. </a:t>
            </a:r>
            <a:endParaRPr lang="en-US" sz="2400" dirty="0" smtClean="0"/>
          </a:p>
          <a:p>
            <a:r>
              <a:rPr lang="en-US" sz="2400" dirty="0" smtClean="0"/>
              <a:t>In </a:t>
            </a:r>
            <a:r>
              <a:rPr lang="en-US" sz="2400" dirty="0"/>
              <a:t>the reverse direction, depression and anxiety symptoms predicted higher amounts of perceived isolation, which in turn predicted higher amounts of social </a:t>
            </a:r>
            <a:r>
              <a:rPr lang="en-US" sz="2400" dirty="0" smtClean="0"/>
              <a:t>disconnectedness.</a:t>
            </a:r>
            <a:endParaRPr lang="en-US" sz="2400" dirty="0"/>
          </a:p>
        </p:txBody>
      </p:sp>
    </p:spTree>
    <p:extLst>
      <p:ext uri="{BB962C8B-B14F-4D97-AF65-F5344CB8AC3E}">
        <p14:creationId xmlns:p14="http://schemas.microsoft.com/office/powerpoint/2010/main" val="3836481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a:t>
            </a:r>
            <a:endParaRPr lang="en-US" dirty="0"/>
          </a:p>
        </p:txBody>
      </p:sp>
      <p:sp>
        <p:nvSpPr>
          <p:cNvPr id="3" name="Content Placeholder 2"/>
          <p:cNvSpPr>
            <a:spLocks noGrp="1"/>
          </p:cNvSpPr>
          <p:nvPr>
            <p:ph idx="1"/>
          </p:nvPr>
        </p:nvSpPr>
        <p:spPr/>
        <p:txBody>
          <a:bodyPr/>
          <a:lstStyle/>
          <a:p>
            <a:r>
              <a:rPr lang="en-US" sz="2000" dirty="0"/>
              <a:t>Among the 6213 </a:t>
            </a:r>
            <a:r>
              <a:rPr lang="en-US" sz="2000" dirty="0" smtClean="0"/>
              <a:t>cancer patients</a:t>
            </a:r>
            <a:r>
              <a:rPr lang="en-US" sz="2000" dirty="0"/>
              <a:t>, 23.4% had depression, 17.7% had anxiety, 9.3% had PTSD, and 13.5% had </a:t>
            </a:r>
            <a:r>
              <a:rPr lang="en-US" sz="2000" dirty="0" smtClean="0"/>
              <a:t>hostility.</a:t>
            </a:r>
          </a:p>
          <a:p>
            <a:r>
              <a:rPr lang="en-US" sz="2000" dirty="0" smtClean="0"/>
              <a:t>one-third </a:t>
            </a:r>
            <a:r>
              <a:rPr lang="en-US" sz="2000" dirty="0"/>
              <a:t>of cancer patients are affected by mental disorders, with depression being most </a:t>
            </a:r>
            <a:r>
              <a:rPr lang="en-US" sz="2000" dirty="0" smtClean="0"/>
              <a:t>prominent </a:t>
            </a:r>
            <a:r>
              <a:rPr lang="en-US" sz="2000" dirty="0"/>
              <a:t>. </a:t>
            </a:r>
            <a:endParaRPr lang="en-US" sz="2000" dirty="0" smtClean="0"/>
          </a:p>
          <a:p>
            <a:r>
              <a:rPr lang="en-US" sz="2000" dirty="0" smtClean="0"/>
              <a:t>Left </a:t>
            </a:r>
            <a:r>
              <a:rPr lang="en-US" sz="2000" dirty="0"/>
              <a:t>untreated mental health problems in cancer patients can led to destructive consequences including decreased treatment adherence, decreased survival rate, increased healthcare cost, and poor quality of </a:t>
            </a:r>
            <a:r>
              <a:rPr lang="en-US" sz="2000" dirty="0" smtClean="0"/>
              <a:t>life.</a:t>
            </a:r>
          </a:p>
          <a:p>
            <a:r>
              <a:rPr lang="en-US" sz="2000" dirty="0" smtClean="0"/>
              <a:t>cancer </a:t>
            </a:r>
            <a:r>
              <a:rPr lang="en-US" sz="2000" dirty="0"/>
              <a:t>patients with severe mental health problems are more likely to be hospitalized and die in 12 months after their cancer diagnosis when compared to patients without or with less severe mental health problems </a:t>
            </a:r>
            <a:r>
              <a:rPr lang="en-US" sz="2000" dirty="0" smtClean="0"/>
              <a:t>.</a:t>
            </a:r>
            <a:endParaRPr lang="en-US" sz="2000" dirty="0"/>
          </a:p>
        </p:txBody>
      </p:sp>
    </p:spTree>
    <p:extLst>
      <p:ext uri="{BB962C8B-B14F-4D97-AF65-F5344CB8AC3E}">
        <p14:creationId xmlns:p14="http://schemas.microsoft.com/office/powerpoint/2010/main" val="1242467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Risk factors for </a:t>
            </a:r>
            <a:r>
              <a:rPr lang="en-US" sz="2800" b="1" dirty="0"/>
              <a:t>mental health problems in cancer </a:t>
            </a:r>
            <a:r>
              <a:rPr lang="en-US" sz="2800" b="1" dirty="0" smtClean="0"/>
              <a:t>patients</a:t>
            </a:r>
            <a:r>
              <a:rPr lang="en-US" b="1" dirty="0"/>
              <a:t/>
            </a:r>
            <a:br>
              <a:rPr lang="en-US" b="1" dirty="0"/>
            </a:br>
            <a:endParaRPr lang="en-US" b="1" dirty="0"/>
          </a:p>
        </p:txBody>
      </p:sp>
      <p:sp>
        <p:nvSpPr>
          <p:cNvPr id="3" name="Content Placeholder 2"/>
          <p:cNvSpPr>
            <a:spLocks noGrp="1"/>
          </p:cNvSpPr>
          <p:nvPr>
            <p:ph idx="1"/>
          </p:nvPr>
        </p:nvSpPr>
        <p:spPr/>
        <p:txBody>
          <a:bodyPr/>
          <a:lstStyle/>
          <a:p>
            <a:r>
              <a:rPr lang="en-US" dirty="0"/>
              <a:t>a history of mental </a:t>
            </a:r>
            <a:r>
              <a:rPr lang="en-US" dirty="0" smtClean="0"/>
              <a:t>disorder</a:t>
            </a:r>
          </a:p>
          <a:p>
            <a:r>
              <a:rPr lang="en-US" dirty="0" smtClean="0"/>
              <a:t>excessive </a:t>
            </a:r>
            <a:r>
              <a:rPr lang="en-US" dirty="0"/>
              <a:t>alcohol </a:t>
            </a:r>
            <a:r>
              <a:rPr lang="en-US" dirty="0" smtClean="0"/>
              <a:t>consumption</a:t>
            </a:r>
          </a:p>
          <a:p>
            <a:r>
              <a:rPr lang="en-US" dirty="0" smtClean="0"/>
              <a:t>higher </a:t>
            </a:r>
            <a:r>
              <a:rPr lang="en-US" dirty="0"/>
              <a:t>frequency </a:t>
            </a:r>
            <a:r>
              <a:rPr lang="en-US" dirty="0" smtClean="0"/>
              <a:t>of worrying </a:t>
            </a:r>
            <a:r>
              <a:rPr lang="en-US" dirty="0"/>
              <a:t>about cancer management due to </a:t>
            </a:r>
            <a:r>
              <a:rPr lang="en-US" dirty="0" smtClean="0"/>
              <a:t>COVID-19</a:t>
            </a:r>
          </a:p>
          <a:p>
            <a:r>
              <a:rPr lang="en-US" dirty="0" smtClean="0"/>
              <a:t>higher </a:t>
            </a:r>
            <a:r>
              <a:rPr lang="en-US" dirty="0"/>
              <a:t>frequency feeling of </a:t>
            </a:r>
            <a:r>
              <a:rPr lang="en-US" dirty="0" smtClean="0"/>
              <a:t>overwhelming psychological </a:t>
            </a:r>
            <a:r>
              <a:rPr lang="en-US" dirty="0"/>
              <a:t>pressure from </a:t>
            </a:r>
            <a:r>
              <a:rPr lang="en-US" dirty="0" smtClean="0"/>
              <a:t>COVID-19</a:t>
            </a:r>
          </a:p>
          <a:p>
            <a:r>
              <a:rPr lang="en-US" dirty="0" smtClean="0"/>
              <a:t>higher </a:t>
            </a:r>
            <a:r>
              <a:rPr lang="en-US" dirty="0"/>
              <a:t>level of fatigue and pain were the </a:t>
            </a:r>
            <a:r>
              <a:rPr lang="en-US" dirty="0" smtClean="0"/>
              <a:t>predominant</a:t>
            </a:r>
            <a:endParaRPr lang="en-US" dirty="0"/>
          </a:p>
        </p:txBody>
      </p:sp>
    </p:spTree>
    <p:extLst>
      <p:ext uri="{BB962C8B-B14F-4D97-AF65-F5344CB8AC3E}">
        <p14:creationId xmlns:p14="http://schemas.microsoft.com/office/powerpoint/2010/main" val="353670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cancer</a:t>
            </a:r>
            <a:endParaRPr lang="en-US" dirty="0"/>
          </a:p>
        </p:txBody>
      </p:sp>
      <p:sp>
        <p:nvSpPr>
          <p:cNvPr id="3" name="Content Placeholder 2"/>
          <p:cNvSpPr>
            <a:spLocks noGrp="1"/>
          </p:cNvSpPr>
          <p:nvPr>
            <p:ph idx="1"/>
          </p:nvPr>
        </p:nvSpPr>
        <p:spPr/>
        <p:txBody>
          <a:bodyPr/>
          <a:lstStyle/>
          <a:p>
            <a:r>
              <a:rPr lang="en-US" sz="2800" dirty="0" smtClean="0"/>
              <a:t>Inconveniences </a:t>
            </a:r>
            <a:r>
              <a:rPr lang="en-US" sz="2800" dirty="0"/>
              <a:t>to go out for follow-up treatment </a:t>
            </a:r>
            <a:r>
              <a:rPr lang="en-US" sz="2800" dirty="0" smtClean="0"/>
              <a:t>was </a:t>
            </a:r>
            <a:r>
              <a:rPr lang="en-US" sz="2800" dirty="0"/>
              <a:t>associated with higher risk of depression; </a:t>
            </a:r>
            <a:endParaRPr lang="en-US" sz="2800" dirty="0" smtClean="0"/>
          </a:p>
          <a:p>
            <a:r>
              <a:rPr lang="en-US" sz="2800" dirty="0" smtClean="0"/>
              <a:t>higher </a:t>
            </a:r>
            <a:r>
              <a:rPr lang="en-US" sz="2800" dirty="0"/>
              <a:t>frequency of receiving COVID-19 information and news </a:t>
            </a:r>
            <a:r>
              <a:rPr lang="en-US" sz="2800" dirty="0" smtClean="0"/>
              <a:t>were </a:t>
            </a:r>
            <a:r>
              <a:rPr lang="en-US" sz="2800" dirty="0"/>
              <a:t>associated with a higher level of PTSD </a:t>
            </a:r>
            <a:r>
              <a:rPr lang="en-US" sz="2800" dirty="0" smtClean="0"/>
              <a:t>symptoms.</a:t>
            </a:r>
            <a:endParaRPr lang="en-US" sz="2800" dirty="0"/>
          </a:p>
        </p:txBody>
      </p:sp>
    </p:spTree>
    <p:extLst>
      <p:ext uri="{BB962C8B-B14F-4D97-AF65-F5344CB8AC3E}">
        <p14:creationId xmlns:p14="http://schemas.microsoft.com/office/powerpoint/2010/main" val="465335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protective factors</a:t>
            </a:r>
            <a:endParaRPr lang="en-US" dirty="0"/>
          </a:p>
        </p:txBody>
      </p:sp>
      <p:sp>
        <p:nvSpPr>
          <p:cNvPr id="3" name="Content Placeholder 2"/>
          <p:cNvSpPr>
            <a:spLocks noGrp="1"/>
          </p:cNvSpPr>
          <p:nvPr>
            <p:ph idx="1"/>
          </p:nvPr>
        </p:nvSpPr>
        <p:spPr/>
        <p:txBody>
          <a:bodyPr/>
          <a:lstStyle/>
          <a:p>
            <a:pPr>
              <a:lnSpc>
                <a:spcPct val="300000"/>
              </a:lnSpc>
            </a:pPr>
            <a:r>
              <a:rPr lang="en-US" sz="3600" dirty="0" smtClean="0"/>
              <a:t>better </a:t>
            </a:r>
            <a:r>
              <a:rPr lang="en-US" sz="3600" dirty="0"/>
              <a:t>quality of life </a:t>
            </a:r>
            <a:endParaRPr lang="en-US" sz="3600" dirty="0" smtClean="0"/>
          </a:p>
          <a:p>
            <a:pPr>
              <a:lnSpc>
                <a:spcPct val="300000"/>
              </a:lnSpc>
            </a:pPr>
            <a:r>
              <a:rPr lang="en-US" sz="3600" dirty="0" smtClean="0"/>
              <a:t> </a:t>
            </a:r>
            <a:r>
              <a:rPr lang="en-US" sz="3600" dirty="0"/>
              <a:t>good relationships with family </a:t>
            </a:r>
            <a:r>
              <a:rPr lang="en-US" sz="3600" dirty="0" smtClean="0"/>
              <a:t>member</a:t>
            </a:r>
          </a:p>
          <a:p>
            <a:r>
              <a:rPr lang="en-US" sz="1800" dirty="0" smtClean="0"/>
              <a:t>  </a:t>
            </a:r>
          </a:p>
        </p:txBody>
      </p:sp>
    </p:spTree>
    <p:extLst>
      <p:ext uri="{BB962C8B-B14F-4D97-AF65-F5344CB8AC3E}">
        <p14:creationId xmlns:p14="http://schemas.microsoft.com/office/powerpoint/2010/main" val="2923387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lower risk of anxiety</a:t>
            </a:r>
          </a:p>
        </p:txBody>
      </p:sp>
      <p:sp>
        <p:nvSpPr>
          <p:cNvPr id="3" name="Content Placeholder 2"/>
          <p:cNvSpPr>
            <a:spLocks noGrp="1"/>
          </p:cNvSpPr>
          <p:nvPr>
            <p:ph idx="1"/>
          </p:nvPr>
        </p:nvSpPr>
        <p:spPr/>
        <p:txBody>
          <a:bodyPr/>
          <a:lstStyle/>
          <a:p>
            <a:r>
              <a:rPr lang="en-US" sz="2400" dirty="0"/>
              <a:t>Younger age </a:t>
            </a:r>
          </a:p>
          <a:p>
            <a:r>
              <a:rPr lang="en-US" sz="2400" dirty="0"/>
              <a:t>male sex </a:t>
            </a:r>
          </a:p>
          <a:p>
            <a:r>
              <a:rPr lang="en-US" sz="2400" dirty="0"/>
              <a:t>being employed </a:t>
            </a:r>
          </a:p>
          <a:p>
            <a:r>
              <a:rPr lang="en-US" sz="2400" dirty="0"/>
              <a:t>longer time since diagnosis </a:t>
            </a:r>
          </a:p>
          <a:p>
            <a:r>
              <a:rPr lang="en-US" sz="2400" dirty="0"/>
              <a:t>receiving treatment </a:t>
            </a:r>
          </a:p>
          <a:p>
            <a:r>
              <a:rPr lang="en-US" sz="2400" dirty="0"/>
              <a:t>higher frequency of receiving COVID-19 information and news </a:t>
            </a:r>
          </a:p>
          <a:p>
            <a:r>
              <a:rPr lang="en-US" sz="2400" dirty="0"/>
              <a:t>satisfaction with personal health </a:t>
            </a:r>
          </a:p>
          <a:p>
            <a:r>
              <a:rPr lang="en-US" sz="2400" dirty="0"/>
              <a:t>good sleep quality  </a:t>
            </a:r>
          </a:p>
          <a:p>
            <a:r>
              <a:rPr lang="en-US" sz="2400" dirty="0"/>
              <a:t>good relationships with friends</a:t>
            </a:r>
            <a:r>
              <a:rPr lang="en-US" dirty="0"/>
              <a:t> </a:t>
            </a:r>
          </a:p>
          <a:p>
            <a:endParaRPr lang="en-US" dirty="0"/>
          </a:p>
        </p:txBody>
      </p:sp>
    </p:spTree>
    <p:extLst>
      <p:ext uri="{BB962C8B-B14F-4D97-AF65-F5344CB8AC3E}">
        <p14:creationId xmlns:p14="http://schemas.microsoft.com/office/powerpoint/2010/main" val="991988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theme/theme1.xml><?xml version="1.0" encoding="utf-8"?>
<a:theme xmlns:a="http://schemas.openxmlformats.org/drawingml/2006/main" name="Theme3">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3" id="{0358C534-6EF2-4A45-9E35-9259338DF487}" vid="{5E142D7C-291A-4E36-B5BF-537435A69AF7}"/>
    </a:ext>
  </a:extLst>
</a:theme>
</file>

<file path=docProps/app.xml><?xml version="1.0" encoding="utf-8"?>
<Properties xmlns="http://schemas.openxmlformats.org/officeDocument/2006/extended-properties" xmlns:vt="http://schemas.openxmlformats.org/officeDocument/2006/docPropsVTypes">
  <Template>Theme3</Template>
  <TotalTime>1413</TotalTime>
  <Words>1153</Words>
  <Application>Microsoft Office PowerPoint</Application>
  <PresentationFormat>Widescreen</PresentationFormat>
  <Paragraphs>111</Paragraphs>
  <Slides>22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Arial</vt:lpstr>
      <vt:lpstr>Theme3</vt:lpstr>
      <vt:lpstr>Mental health in medical patients in covid-19</vt:lpstr>
      <vt:lpstr>Diabetes</vt:lpstr>
      <vt:lpstr>Diabetes</vt:lpstr>
      <vt:lpstr>Diabetes</vt:lpstr>
      <vt:lpstr>cancer</vt:lpstr>
      <vt:lpstr>Risk factors for mental health problems in cancer patients </vt:lpstr>
      <vt:lpstr>cancer</vt:lpstr>
      <vt:lpstr>protective factors</vt:lpstr>
      <vt:lpstr>lower risk of anxiety</vt:lpstr>
      <vt:lpstr>lower levels of depression</vt:lpstr>
      <vt:lpstr>psychological counseling</vt:lpstr>
      <vt:lpstr>Which cencers?</vt:lpstr>
      <vt:lpstr>digestive system cancer</vt:lpstr>
      <vt:lpstr>breast cancer</vt:lpstr>
      <vt:lpstr>larger proportion of mental health problems </vt:lpstr>
      <vt:lpstr>Caring for caregivers </vt:lpstr>
      <vt:lpstr>Things to remember </vt:lpstr>
      <vt:lpstr>MS</vt:lpstr>
      <vt:lpstr>MS</vt:lpstr>
      <vt:lpstr>MS</vt:lpstr>
      <vt:lpstr>IRAN,TBZ, EMAM REZA HOSPITAL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in medical patients in covid-19</dc:title>
  <dc:creator>Windows User</dc:creator>
  <cp:lastModifiedBy>Windows User</cp:lastModifiedBy>
  <cp:revision>26</cp:revision>
  <dcterms:created xsi:type="dcterms:W3CDTF">2020-10-25T14:04:01Z</dcterms:created>
  <dcterms:modified xsi:type="dcterms:W3CDTF">2020-11-03T19:01:19Z</dcterms:modified>
</cp:coreProperties>
</file>